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4" r:id="rId6"/>
    <p:sldId id="269" r:id="rId7"/>
    <p:sldId id="267" r:id="rId8"/>
    <p:sldId id="268" r:id="rId9"/>
    <p:sldId id="270" r:id="rId10"/>
    <p:sldId id="263" r:id="rId11"/>
    <p:sldId id="272" r:id="rId12"/>
    <p:sldId id="266" r:id="rId13"/>
    <p:sldId id="271" r:id="rId14"/>
    <p:sldId id="273" r:id="rId15"/>
  </p:sldIdLst>
  <p:sldSz cx="12192000" cy="6858000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Merriweather" panose="00000500000000000000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微軟正黑體" panose="020B0604030504040204" pitchFamily="34" charset="-120"/>
      <p:regular r:id="rId29"/>
      <p:bold r:id="rId30"/>
    </p:embeddedFont>
    <p:embeddedFont>
      <p:font typeface="微軟正黑體" panose="020B0604030504040204" pitchFamily="34" charset="-12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vnDAN81qKImaT/9tOt5tyzrOY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36" autoAdjust="0"/>
  </p:normalViewPr>
  <p:slideViewPr>
    <p:cSldViewPr snapToGrid="0">
      <p:cViewPr varScale="1">
        <p:scale>
          <a:sx n="53" d="100"/>
          <a:sy n="53" d="100"/>
        </p:scale>
        <p:origin x="10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若超過</a:t>
            </a:r>
            <a:r>
              <a:rPr lang="en-US" altLang="zh-TW" dirty="0"/>
              <a:t>25</a:t>
            </a:r>
            <a:r>
              <a:rPr lang="zh-TW" altLang="en-US" dirty="0"/>
              <a:t>分鐘</a:t>
            </a:r>
            <a:r>
              <a:rPr lang="en-US" altLang="zh-TW" dirty="0"/>
              <a:t>(</a:t>
            </a:r>
            <a:r>
              <a:rPr lang="zh-TW" altLang="en-US" dirty="0"/>
              <a:t>秒</a:t>
            </a:r>
            <a:r>
              <a:rPr lang="en-US" altLang="zh-TW" dirty="0"/>
              <a:t>)</a:t>
            </a:r>
            <a:r>
              <a:rPr lang="zh-TW" altLang="en-US" dirty="0"/>
              <a:t>，才在出口攝影機偵測到車牌，也就是說車子才要出去時，就會在</a:t>
            </a:r>
            <a:r>
              <a:rPr lang="en-US" altLang="zh-TW" dirty="0"/>
              <a:t>Client</a:t>
            </a:r>
            <a:r>
              <a:rPr lang="zh-TW" altLang="en-US" dirty="0"/>
              <a:t>顯示：「需補繳費」</a:t>
            </a:r>
            <a:endParaRPr dirty="0"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304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18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若於限定時間內離場，則顯示離場成功。</a:t>
            </a:r>
            <a:endParaRPr dirty="0"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5411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</a:t>
            </a:r>
            <a:r>
              <a:rPr lang="en-US" altLang="zh-TW" dirty="0"/>
              <a:t>Server</a:t>
            </a:r>
            <a:r>
              <a:rPr lang="zh-TW" altLang="en-US" dirty="0"/>
              <a:t>會顯示累積總收入。</a:t>
            </a:r>
            <a:endParaRPr dirty="0"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257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868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每個</a:t>
            </a:r>
            <a:r>
              <a:rPr lang="en-US" altLang="zh-TW" dirty="0"/>
              <a:t>LED</a:t>
            </a:r>
            <a:r>
              <a:rPr lang="zh-TW" altLang="en-US" dirty="0"/>
              <a:t>燈表示特定編號的車位。</a:t>
            </a:r>
            <a:endParaRPr dirty="0"/>
          </a:p>
        </p:txBody>
      </p:sp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一開始當入口攝影機偵測到車牌，確認停車場還有空位後，會指定距離最近的空車位給該車子。</a:t>
            </a:r>
            <a:endParaRPr dirty="0"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65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Server</a:t>
            </a:r>
            <a:r>
              <a:rPr lang="zh-TW" altLang="en-US" dirty="0"/>
              <a:t>會記錄相對應的訊息，包括車牌、停車位置、是否為電動車、入場時間及剩餘車位；並在</a:t>
            </a:r>
            <a:r>
              <a:rPr lang="en-US" altLang="zh-TW" dirty="0"/>
              <a:t>Client</a:t>
            </a:r>
            <a:r>
              <a:rPr lang="zh-TW" altLang="en-US" dirty="0"/>
              <a:t>顯示車牌及入場成功資訊。</a:t>
            </a:r>
            <a:endParaRPr dirty="0"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相對應車位的</a:t>
            </a:r>
            <a:r>
              <a:rPr lang="en-US" altLang="zh-TW" dirty="0"/>
              <a:t>LED</a:t>
            </a:r>
            <a:r>
              <a:rPr lang="zh-TW" altLang="en-US" dirty="0"/>
              <a:t>燈會亮，表示車位被占用。</a:t>
            </a:r>
            <a:endParaRPr dirty="0"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72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我們設定每一輛車停一段時間後會去繳費，繳費時也會在</a:t>
            </a:r>
            <a:r>
              <a:rPr lang="en-US" altLang="zh-TW" dirty="0"/>
              <a:t>Client</a:t>
            </a:r>
            <a:r>
              <a:rPr lang="zh-TW" altLang="en-US" dirty="0"/>
              <a:t>顯示車輛資訊。</a:t>
            </a:r>
            <a:endParaRPr dirty="0"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34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車輛資訊包括，車牌、停車位置、停車時長及停車費，然後顯示在</a:t>
            </a:r>
            <a:r>
              <a:rPr lang="en-US" altLang="zh-TW" dirty="0"/>
              <a:t>25</a:t>
            </a:r>
            <a:r>
              <a:rPr lang="zh-TW" altLang="en-US" dirty="0"/>
              <a:t>分鐘內離場。</a:t>
            </a:r>
            <a:r>
              <a:rPr lang="en-US" altLang="zh-TW" dirty="0"/>
              <a:t>(</a:t>
            </a:r>
            <a:r>
              <a:rPr lang="zh-TW" altLang="en-US" dirty="0"/>
              <a:t>一秒</a:t>
            </a:r>
            <a:r>
              <a:rPr lang="en-US" altLang="zh-TW" dirty="0"/>
              <a:t>=</a:t>
            </a:r>
            <a:r>
              <a:rPr lang="zh-TW" altLang="en-US" dirty="0"/>
              <a:t>一分鐘</a:t>
            </a:r>
            <a:r>
              <a:rPr lang="en-US" altLang="zh-TW" dirty="0"/>
              <a:t>)</a:t>
            </a:r>
            <a:endParaRPr dirty="0"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060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dfd062367b_0_393"/>
          <p:cNvSpPr/>
          <p:nvPr/>
        </p:nvSpPr>
        <p:spPr>
          <a:xfrm>
            <a:off x="-167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g2dfd062367b_0_393"/>
          <p:cNvSpPr txBox="1">
            <a:spLocks noGrp="1"/>
          </p:cNvSpPr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g2dfd062367b_0_393"/>
          <p:cNvSpPr txBox="1">
            <a:spLocks noGrp="1"/>
          </p:cNvSpPr>
          <p:nvPr>
            <p:ph type="subTitle" idx="1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g2dfd062367b_0_39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dfd062367b_0_438"/>
          <p:cNvSpPr txBox="1">
            <a:spLocks noGrp="1"/>
          </p:cNvSpPr>
          <p:nvPr>
            <p:ph type="title" hasCustomPrompt="1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2dfd062367b_0_438"/>
          <p:cNvSpPr txBox="1">
            <a:spLocks noGrp="1"/>
          </p:cNvSpPr>
          <p:nvPr>
            <p:ph type="body" idx="1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g2dfd062367b_0_4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fd062367b_0_4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fd062367b_0_44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2dfd062367b_0_44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g2dfd062367b_0_444"/>
          <p:cNvSpPr txBox="1">
            <a:spLocks noGrp="1"/>
          </p:cNvSpPr>
          <p:nvPr>
            <p:ph type="dt" idx="10"/>
          </p:nvPr>
        </p:nvSpPr>
        <p:spPr>
          <a:xfrm rot="5400000">
            <a:off x="10155638" y="179070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2dfd062367b_0_444"/>
          <p:cNvSpPr txBox="1">
            <a:spLocks noGrp="1"/>
          </p:cNvSpPr>
          <p:nvPr>
            <p:ph type="ftr" idx="11"/>
          </p:nvPr>
        </p:nvSpPr>
        <p:spPr>
          <a:xfrm rot="5400000">
            <a:off x="8951571" y="3225300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2dfd062367b_0_4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2dfd062367b_0_398"/>
          <p:cNvSpPr/>
          <p:nvPr/>
        </p:nvSpPr>
        <p:spPr>
          <a:xfrm>
            <a:off x="0" y="64132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g2dfd062367b_0_398"/>
          <p:cNvSpPr/>
          <p:nvPr/>
        </p:nvSpPr>
        <p:spPr>
          <a:xfrm>
            <a:off x="0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g2dfd062367b_0_398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g2dfd062367b_0_39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dfd062367b_0_403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g2dfd062367b_0_403"/>
          <p:cNvSpPr/>
          <p:nvPr/>
        </p:nvSpPr>
        <p:spPr>
          <a:xfrm>
            <a:off x="0" y="58833"/>
            <a:ext cx="5751356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g2dfd062367b_0_403"/>
          <p:cNvSpPr/>
          <p:nvPr/>
        </p:nvSpPr>
        <p:spPr>
          <a:xfrm>
            <a:off x="-167" y="0"/>
            <a:ext cx="5755723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g2dfd062367b_0_403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g2dfd062367b_0_403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g2dfd062367b_0_40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dfd062367b_0_410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g2dfd062367b_0_410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g2dfd062367b_0_410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g2dfd062367b_0_410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g2dfd062367b_0_4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dfd062367b_0_416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g2dfd062367b_0_41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g2dfd062367b_0_4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dfd062367b_0_420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2dfd062367b_0_420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g2dfd062367b_0_420"/>
          <p:cNvSpPr txBox="1">
            <a:spLocks noGrp="1"/>
          </p:cNvSpPr>
          <p:nvPr>
            <p:ph type="body" idx="1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g2dfd062367b_0_4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dfd062367b_0_425"/>
          <p:cNvSpPr txBox="1">
            <a:spLocks noGrp="1"/>
          </p:cNvSpPr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g2dfd062367b_0_4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dfd062367b_0_42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g2dfd062367b_0_428"/>
          <p:cNvSpPr txBox="1">
            <a:spLocks noGrp="1"/>
          </p:cNvSpPr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2dfd062367b_0_428"/>
          <p:cNvSpPr txBox="1">
            <a:spLocks noGrp="1"/>
          </p:cNvSpPr>
          <p:nvPr>
            <p:ph type="subTitle" idx="1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g2dfd062367b_0_428"/>
          <p:cNvSpPr txBox="1">
            <a:spLocks noGrp="1"/>
          </p:cNvSpPr>
          <p:nvPr>
            <p:ph type="body" idx="2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g2dfd062367b_0_4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fd062367b_0_434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2dfd062367b_0_434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g2dfd062367b_0_4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dfd062367b_0_38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g2dfd062367b_0_38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g2dfd062367b_0_38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415600" y="876649"/>
            <a:ext cx="113607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期末專題</a:t>
            </a: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報告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415600" y="2826704"/>
            <a:ext cx="6862654" cy="1920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buSzPts val="1600"/>
            </a:pP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第一組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智慧停車場管理系統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5CF5EF6-C69D-9D00-7CD9-5651C00BC1BE}"/>
              </a:ext>
            </a:extLst>
          </p:cNvPr>
          <p:cNvSpPr txBox="1"/>
          <p:nvPr/>
        </p:nvSpPr>
        <p:spPr>
          <a:xfrm>
            <a:off x="6396113" y="4987639"/>
            <a:ext cx="5966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312512013 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莊祥霖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312512039 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吳思諭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311512068 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黃天佑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312512032 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陳昱憲</a:t>
            </a:r>
          </a:p>
          <a:p>
            <a:endParaRPr lang="zh-TW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547806-DAE7-42EC-8FBD-46307394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408" y="1764792"/>
            <a:ext cx="9054592" cy="5093208"/>
          </a:xfrm>
          <a:prstGeom prst="rect">
            <a:avLst/>
          </a:prstGeom>
        </p:spPr>
      </p:pic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6"/>
          <p:cNvSpPr txBox="1">
            <a:spLocks noGrp="1"/>
          </p:cNvSpPr>
          <p:nvPr>
            <p:ph type="body" idx="1"/>
          </p:nvPr>
        </p:nvSpPr>
        <p:spPr>
          <a:xfrm>
            <a:off x="776804" y="2052918"/>
            <a:ext cx="2304447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indent="0">
              <a:spcBef>
                <a:spcPts val="0"/>
              </a:spcBef>
              <a:buSzPts val="1600"/>
              <a:buNone/>
            </a:pPr>
            <a:r>
              <a:rPr lang="en-US" altLang="zh-TW" sz="2000" dirty="0"/>
              <a:t>5. </a:t>
            </a:r>
            <a:r>
              <a:rPr lang="zh-TW" altLang="en-US" sz="2000" dirty="0"/>
              <a:t>若未於指定時間內離場</a:t>
            </a:r>
            <a:r>
              <a:rPr lang="en-US" altLang="zh-TW" sz="2000" dirty="0"/>
              <a:t>(25min)</a:t>
            </a:r>
            <a:r>
              <a:rPr lang="zh-TW" altLang="en-US" sz="2000" dirty="0"/>
              <a:t>，則顯示補繳費。</a:t>
            </a:r>
            <a:endParaRPr lang="en-US" altLang="zh-TW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58BA9C-2ED7-3BE0-E944-D8E7D60E47F2}"/>
              </a:ext>
            </a:extLst>
          </p:cNvPr>
          <p:cNvSpPr/>
          <p:nvPr/>
        </p:nvSpPr>
        <p:spPr>
          <a:xfrm>
            <a:off x="3081251" y="3251570"/>
            <a:ext cx="2533049" cy="799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01410D-5FC4-83D4-4FFE-B030FCCCC683}"/>
              </a:ext>
            </a:extLst>
          </p:cNvPr>
          <p:cNvSpPr/>
          <p:nvPr/>
        </p:nvSpPr>
        <p:spPr>
          <a:xfrm>
            <a:off x="3224686" y="6117335"/>
            <a:ext cx="2533049" cy="492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EAD845-0F43-4801-B07E-FDC99D68FE23}"/>
              </a:ext>
            </a:extLst>
          </p:cNvPr>
          <p:cNvSpPr/>
          <p:nvPr/>
        </p:nvSpPr>
        <p:spPr>
          <a:xfrm>
            <a:off x="8825538" y="3651180"/>
            <a:ext cx="2212632" cy="1474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09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547806-DAE7-42EC-8FBD-463073940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" t="85637" r="78977" b="7220"/>
          <a:stretch/>
        </p:blipFill>
        <p:spPr>
          <a:xfrm>
            <a:off x="4284039" y="4268538"/>
            <a:ext cx="6277282" cy="1316736"/>
          </a:xfrm>
          <a:prstGeom prst="rect">
            <a:avLst/>
          </a:prstGeom>
        </p:spPr>
      </p:pic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6"/>
          <p:cNvSpPr txBox="1">
            <a:spLocks noGrp="1"/>
          </p:cNvSpPr>
          <p:nvPr>
            <p:ph type="body" idx="1"/>
          </p:nvPr>
        </p:nvSpPr>
        <p:spPr>
          <a:xfrm>
            <a:off x="776804" y="2052918"/>
            <a:ext cx="2304447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indent="0">
              <a:spcBef>
                <a:spcPts val="0"/>
              </a:spcBef>
              <a:buSzPts val="1600"/>
              <a:buNone/>
            </a:pPr>
            <a:r>
              <a:rPr lang="en-US" altLang="zh-TW" sz="2000" dirty="0"/>
              <a:t>5. </a:t>
            </a:r>
            <a:r>
              <a:rPr lang="zh-TW" altLang="en-US" sz="2000" dirty="0"/>
              <a:t>若未於指定時間內離場</a:t>
            </a:r>
            <a:r>
              <a:rPr lang="en-US" altLang="zh-TW" sz="2000" dirty="0"/>
              <a:t>(25min)</a:t>
            </a:r>
            <a:r>
              <a:rPr lang="zh-TW" altLang="en-US" sz="2000" dirty="0"/>
              <a:t>，則顯示補繳費。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81AA6C-BD32-41EB-9ECA-5D5B4FA3A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35" r="66925" b="55466"/>
          <a:stretch/>
        </p:blipFill>
        <p:spPr>
          <a:xfrm>
            <a:off x="4284038" y="1678610"/>
            <a:ext cx="7344784" cy="182354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809D4A8-E93D-455D-8BE2-A2657B097675}"/>
              </a:ext>
            </a:extLst>
          </p:cNvPr>
          <p:cNvSpPr txBox="1"/>
          <p:nvPr/>
        </p:nvSpPr>
        <p:spPr>
          <a:xfrm>
            <a:off x="3743711" y="3868428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Client</a:t>
            </a:r>
            <a:endParaRPr lang="zh-TW" altLang="en-US" sz="20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F31FB9-AE7B-45F2-AEB3-F25D337E5303}"/>
              </a:ext>
            </a:extLst>
          </p:cNvPr>
          <p:cNvSpPr txBox="1"/>
          <p:nvPr/>
        </p:nvSpPr>
        <p:spPr>
          <a:xfrm>
            <a:off x="3743711" y="1279259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Server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390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52901B2-A21A-47B7-9ED7-0FCBA183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96" y="1717928"/>
            <a:ext cx="9137904" cy="5140071"/>
          </a:xfrm>
          <a:prstGeom prst="rect">
            <a:avLst/>
          </a:prstGeom>
        </p:spPr>
      </p:pic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indent="0">
              <a:spcBef>
                <a:spcPts val="0"/>
              </a:spcBef>
              <a:buSzPts val="1600"/>
              <a:buNone/>
            </a:pPr>
            <a:r>
              <a:rPr lang="en-US" altLang="zh-TW" sz="2000" dirty="0"/>
              <a:t>6. </a:t>
            </a:r>
            <a:r>
              <a:rPr lang="zh-TW" altLang="en-US" sz="2000" dirty="0"/>
              <a:t>出場成功。</a:t>
            </a:r>
            <a:endParaRPr lang="en-US" altLang="zh-TW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364CF9-DC56-0164-6B52-C4F6E3CF8CB9}"/>
              </a:ext>
            </a:extLst>
          </p:cNvPr>
          <p:cNvSpPr/>
          <p:nvPr/>
        </p:nvSpPr>
        <p:spPr>
          <a:xfrm>
            <a:off x="2918877" y="3118458"/>
            <a:ext cx="3001817" cy="941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D66725-377C-F308-5587-782629164D97}"/>
              </a:ext>
            </a:extLst>
          </p:cNvPr>
          <p:cNvSpPr/>
          <p:nvPr/>
        </p:nvSpPr>
        <p:spPr>
          <a:xfrm>
            <a:off x="3182112" y="6128529"/>
            <a:ext cx="1913221" cy="482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D28A6A-9B65-4CE8-8524-550F87B2DC37}"/>
              </a:ext>
            </a:extLst>
          </p:cNvPr>
          <p:cNvSpPr/>
          <p:nvPr/>
        </p:nvSpPr>
        <p:spPr>
          <a:xfrm>
            <a:off x="6516732" y="3618613"/>
            <a:ext cx="2212632" cy="1474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52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52901B2-A21A-47B7-9ED7-0FCBA1833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" t="85768" r="84954" b="7281"/>
          <a:stretch/>
        </p:blipFill>
        <p:spPr>
          <a:xfrm>
            <a:off x="4284038" y="4268538"/>
            <a:ext cx="5623559" cy="1664926"/>
          </a:xfrm>
          <a:prstGeom prst="rect">
            <a:avLst/>
          </a:prstGeom>
        </p:spPr>
      </p:pic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indent="0">
              <a:spcBef>
                <a:spcPts val="0"/>
              </a:spcBef>
              <a:buSzPts val="1600"/>
              <a:buNone/>
            </a:pPr>
            <a:r>
              <a:rPr lang="en-US" altLang="zh-TW" sz="2000" dirty="0"/>
              <a:t>6. </a:t>
            </a:r>
            <a:r>
              <a:rPr lang="zh-TW" altLang="en-US" sz="2000" dirty="0"/>
              <a:t>出場成功。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443781-5421-44BE-BA2B-2D59C3878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23" r="76000" b="55067"/>
          <a:stretch/>
        </p:blipFill>
        <p:spPr>
          <a:xfrm>
            <a:off x="4284038" y="1679368"/>
            <a:ext cx="4942258" cy="207461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AC0247-DB70-4F01-99F5-9B273D3DC608}"/>
              </a:ext>
            </a:extLst>
          </p:cNvPr>
          <p:cNvSpPr txBox="1"/>
          <p:nvPr/>
        </p:nvSpPr>
        <p:spPr>
          <a:xfrm>
            <a:off x="3743711" y="3868428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Client</a:t>
            </a:r>
            <a:endParaRPr lang="zh-TW" altLang="en-US" sz="20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46763F-8850-4D64-980E-C9FA0510C5FC}"/>
              </a:ext>
            </a:extLst>
          </p:cNvPr>
          <p:cNvSpPr txBox="1"/>
          <p:nvPr/>
        </p:nvSpPr>
        <p:spPr>
          <a:xfrm>
            <a:off x="3743711" y="1279259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Server</a:t>
            </a:r>
            <a:endParaRPr lang="zh-TW" altLang="en-US" sz="20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9653F22-9CB7-43F2-B7DE-50ADA75FA892}"/>
              </a:ext>
            </a:extLst>
          </p:cNvPr>
          <p:cNvSpPr txBox="1"/>
          <p:nvPr/>
        </p:nvSpPr>
        <p:spPr>
          <a:xfrm>
            <a:off x="5968572" y="2510039"/>
            <a:ext cx="1207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累積總收入</a:t>
            </a:r>
          </a:p>
        </p:txBody>
      </p:sp>
    </p:spTree>
    <p:extLst>
      <p:ext uri="{BB962C8B-B14F-4D97-AF65-F5344CB8AC3E}">
        <p14:creationId xmlns:p14="http://schemas.microsoft.com/office/powerpoint/2010/main" val="750907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1393638" y="2952640"/>
            <a:ext cx="9404723" cy="952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altLang="zh-TW" sz="5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 sz="5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79131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系統說明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" name="Google Shape;77;p2"/>
          <p:cNvSpPr txBox="1">
            <a:spLocks noGrp="1"/>
          </p:cNvSpPr>
          <p:nvPr>
            <p:ph type="body" idx="1"/>
          </p:nvPr>
        </p:nvSpPr>
        <p:spPr>
          <a:xfrm>
            <a:off x="1241858" y="1711173"/>
            <a:ext cx="925988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altLang="en-US" sz="1600" dirty="0"/>
              <a:t>模擬一個</a:t>
            </a:r>
            <a:r>
              <a:rPr lang="zh-TW" altLang="en-US" sz="1600" b="1" dirty="0"/>
              <a:t>智慧停車場管理系統</a:t>
            </a:r>
            <a:r>
              <a:rPr lang="zh-TW" altLang="en-US" sz="1600" dirty="0"/>
              <a:t>，利用本課程所學，實現停車場的智慧化、自動化管理，提高停車效率，減少交通壅塞，改善城市交通環境。</a:t>
            </a:r>
            <a:endParaRPr lang="en-US" altLang="zh-TW" sz="1600" dirty="0"/>
          </a:p>
          <a:p>
            <a:pPr marL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altLang="zh-TW" sz="1600" dirty="0"/>
          </a:p>
          <a:p>
            <a:pPr marL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altLang="en-US" sz="1600" dirty="0"/>
              <a:t>車輛部分將分為 燃油車、電動車，根據不同車輛有不同的停車區域與收費標準，並實現以下功能：</a:t>
            </a:r>
            <a:endParaRPr lang="en-US" altLang="zh-TW" sz="1600" dirty="0"/>
          </a:p>
          <a:p>
            <a:pPr marL="1016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zh-TW" altLang="en-US" sz="1600" dirty="0"/>
              <a:t>車位引導</a:t>
            </a:r>
          </a:p>
          <a:p>
            <a:pPr marL="1016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zh-TW" altLang="en-US" sz="1600" dirty="0"/>
              <a:t>（繳費）根據車牌，查詢停車位置、時間、金額</a:t>
            </a:r>
          </a:p>
          <a:p>
            <a:pPr marL="1016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zh-TW" altLang="en-US" sz="1600" dirty="0"/>
              <a:t>確認車子是否在繳費後有在特定時間內離場</a:t>
            </a:r>
          </a:p>
          <a:p>
            <a:pPr marL="1016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zh-TW" altLang="en-US" sz="1600" dirty="0"/>
              <a:t>紀錄車牌、車位、入場時間、繳費時間、離場時間、繳費金額、總資產</a:t>
            </a:r>
          </a:p>
          <a:p>
            <a:pPr marL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altLang="zh-TW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硬體架構 (含I/O)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 txBox="1">
            <a:spLocks noGrp="1"/>
          </p:cNvSpPr>
          <p:nvPr>
            <p:ph type="body" idx="1"/>
          </p:nvPr>
        </p:nvSpPr>
        <p:spPr>
          <a:xfrm>
            <a:off x="1103313" y="2052918"/>
            <a:ext cx="5843930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7350" indent="-285750">
              <a:lnSpc>
                <a:spcPct val="150000"/>
              </a:lnSpc>
              <a:spcBef>
                <a:spcPts val="0"/>
              </a:spcBef>
              <a:buSzPts val="1600"/>
            </a:pPr>
            <a:r>
              <a:rPr lang="en-US" altLang="zh-TW" dirty="0"/>
              <a:t>LED</a:t>
            </a:r>
            <a:r>
              <a:rPr lang="zh-TW" altLang="en-US" dirty="0"/>
              <a:t>：共</a:t>
            </a:r>
            <a:r>
              <a:rPr lang="en-US" altLang="zh-TW" dirty="0"/>
              <a:t>16</a:t>
            </a:r>
            <a:r>
              <a:rPr lang="zh-TW" altLang="en-US" dirty="0"/>
              <a:t>顆車位顯示</a:t>
            </a:r>
            <a:endParaRPr lang="en-US" altLang="zh-TW" dirty="0"/>
          </a:p>
          <a:p>
            <a:pPr marL="844550" lvl="1" indent="-285750">
              <a:lnSpc>
                <a:spcPct val="150000"/>
              </a:lnSpc>
              <a:spcBef>
                <a:spcPts val="0"/>
              </a:spcBef>
              <a:buSzPts val="1600"/>
            </a:pPr>
            <a:r>
              <a:rPr lang="zh-TW" altLang="en-US" dirty="0"/>
              <a:t>亮：已停</a:t>
            </a:r>
            <a:endParaRPr lang="en-US" altLang="zh-TW" dirty="0"/>
          </a:p>
          <a:p>
            <a:pPr marL="844550" lvl="1" indent="-285750">
              <a:lnSpc>
                <a:spcPct val="150000"/>
              </a:lnSpc>
              <a:spcBef>
                <a:spcPts val="0"/>
              </a:spcBef>
              <a:buSzPts val="1600"/>
            </a:pPr>
            <a:r>
              <a:rPr lang="zh-TW" altLang="en-US" dirty="0"/>
              <a:t>暗：空閒</a:t>
            </a:r>
            <a:endParaRPr lang="en-US" altLang="zh-TW" dirty="0"/>
          </a:p>
          <a:p>
            <a:pPr marL="387350" indent="-285750">
              <a:lnSpc>
                <a:spcPct val="150000"/>
              </a:lnSpc>
              <a:spcBef>
                <a:spcPts val="0"/>
              </a:spcBef>
              <a:buSzPts val="1600"/>
            </a:pPr>
            <a:endParaRPr lang="en-US" altLang="zh-TW" dirty="0"/>
          </a:p>
          <a:p>
            <a:pPr marL="1016000" lvl="2" indent="0">
              <a:lnSpc>
                <a:spcPct val="150000"/>
              </a:lnSpc>
              <a:spcBef>
                <a:spcPts val="0"/>
              </a:spcBef>
              <a:buSzPts val="1600"/>
              <a:buNone/>
            </a:pPr>
            <a:endParaRPr lang="en-US" altLang="zh-TW" dirty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A0D3698-7025-4FD9-F441-260DCE8CD0E0}"/>
              </a:ext>
            </a:extLst>
          </p:cNvPr>
          <p:cNvGrpSpPr/>
          <p:nvPr/>
        </p:nvGrpSpPr>
        <p:grpSpPr>
          <a:xfrm>
            <a:off x="6947243" y="323295"/>
            <a:ext cx="4816274" cy="3827363"/>
            <a:chOff x="6947243" y="609601"/>
            <a:chExt cx="4816274" cy="3827363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82B07041-076D-DDDD-D999-A088B16E33FB}"/>
                </a:ext>
              </a:extLst>
            </p:cNvPr>
            <p:cNvGrpSpPr/>
            <p:nvPr/>
          </p:nvGrpSpPr>
          <p:grpSpPr>
            <a:xfrm>
              <a:off x="7143752" y="609601"/>
              <a:ext cx="4619765" cy="3827363"/>
              <a:chOff x="7981950" y="2275255"/>
              <a:chExt cx="4619765" cy="3827363"/>
            </a:xfrm>
          </p:grpSpPr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72CAA22D-3333-95F7-54BF-93EAB040F187}"/>
                  </a:ext>
                </a:extLst>
              </p:cNvPr>
              <p:cNvGrpSpPr/>
              <p:nvPr/>
            </p:nvGrpSpPr>
            <p:grpSpPr>
              <a:xfrm>
                <a:off x="7981950" y="2647950"/>
                <a:ext cx="4210050" cy="3454668"/>
                <a:chOff x="2348611" y="2213547"/>
                <a:chExt cx="4210050" cy="3454668"/>
              </a:xfrm>
            </p:grpSpPr>
            <p:pic>
              <p:nvPicPr>
                <p:cNvPr id="3" name="Picture 2" descr="400孔 麵包板 迷你小麵包板 83x55mm 相容Arduino">
                  <a:extLst>
                    <a:ext uri="{FF2B5EF4-FFF2-40B4-BE49-F238E27FC236}">
                      <a16:creationId xmlns:a16="http://schemas.microsoft.com/office/drawing/2014/main" id="{BD621C40-77BB-06BA-F185-D113FF35C9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48611" y="2213547"/>
                  <a:ext cx="4210050" cy="3454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4172005-9E52-964F-0201-59460A51A9B2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843816" y="2988350"/>
                  <a:ext cx="242570" cy="268224"/>
                </a:xfrm>
                <a:prstGeom prst="rect">
                  <a:avLst/>
                </a:prstGeom>
              </p:spPr>
            </p:pic>
            <p:pic>
              <p:nvPicPr>
                <p:cNvPr id="5" name="圖片 4">
                  <a:extLst>
                    <a:ext uri="{FF2B5EF4-FFF2-40B4-BE49-F238E27FC236}">
                      <a16:creationId xmlns:a16="http://schemas.microsoft.com/office/drawing/2014/main" id="{E16193A1-DDAD-D92A-5023-73AA2CCB97FE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843181" y="3295690"/>
                  <a:ext cx="242570" cy="268224"/>
                </a:xfrm>
                <a:prstGeom prst="rect">
                  <a:avLst/>
                </a:prstGeom>
              </p:spPr>
            </p:pic>
            <p:pic>
              <p:nvPicPr>
                <p:cNvPr id="6" name="圖片 5">
                  <a:extLst>
                    <a:ext uri="{FF2B5EF4-FFF2-40B4-BE49-F238E27FC236}">
                      <a16:creationId xmlns:a16="http://schemas.microsoft.com/office/drawing/2014/main" id="{19A29F5D-90A5-7E75-25A6-6933C0FA6493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841911" y="3660279"/>
                  <a:ext cx="242570" cy="268224"/>
                </a:xfrm>
                <a:prstGeom prst="rect">
                  <a:avLst/>
                </a:prstGeom>
              </p:spPr>
            </p:pic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58B9855E-EC68-C387-01E8-FA1A59164D22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841911" y="3931433"/>
                  <a:ext cx="242570" cy="268224"/>
                </a:xfrm>
                <a:prstGeom prst="rect">
                  <a:avLst/>
                </a:prstGeom>
              </p:spPr>
            </p:pic>
            <p:pic>
              <p:nvPicPr>
                <p:cNvPr id="8" name="圖片 7">
                  <a:extLst>
                    <a:ext uri="{FF2B5EF4-FFF2-40B4-BE49-F238E27FC236}">
                      <a16:creationId xmlns:a16="http://schemas.microsoft.com/office/drawing/2014/main" id="{BBDC98C5-9A1D-D9F9-0B4A-11F0FF623CEF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3950843" y="3025177"/>
                  <a:ext cx="242570" cy="307340"/>
                </a:xfrm>
                <a:prstGeom prst="rect">
                  <a:avLst/>
                </a:prstGeom>
              </p:spPr>
            </p:pic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63B30EF9-E446-A993-718A-A38C75867F2D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3950208" y="3332517"/>
                  <a:ext cx="242570" cy="307340"/>
                </a:xfrm>
                <a:prstGeom prst="rect">
                  <a:avLst/>
                </a:prstGeom>
              </p:spPr>
            </p:pic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97717FFF-F4A0-C0A8-E8DC-9A0C278AAB08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3948938" y="3697106"/>
                  <a:ext cx="242570" cy="307340"/>
                </a:xfrm>
                <a:prstGeom prst="rect">
                  <a:avLst/>
                </a:prstGeom>
              </p:spPr>
            </p:pic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D209B5DD-4129-9FB1-9B3A-BBB4CA7707AF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3948938" y="3968260"/>
                  <a:ext cx="242570" cy="307340"/>
                </a:xfrm>
                <a:prstGeom prst="rect">
                  <a:avLst/>
                </a:prstGeom>
              </p:spPr>
            </p:pic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7CE10F85-9B26-5052-210A-08429FC29DB3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499068" y="2978569"/>
                  <a:ext cx="242570" cy="307340"/>
                </a:xfrm>
                <a:prstGeom prst="rect">
                  <a:avLst/>
                </a:prstGeom>
              </p:spPr>
            </p:pic>
            <p:pic>
              <p:nvPicPr>
                <p:cNvPr id="13" name="圖片 12">
                  <a:extLst>
                    <a:ext uri="{FF2B5EF4-FFF2-40B4-BE49-F238E27FC236}">
                      <a16:creationId xmlns:a16="http://schemas.microsoft.com/office/drawing/2014/main" id="{62E01CD6-DB7C-4F3D-F7DC-8F4C96FEBB61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211066" y="3025177"/>
                  <a:ext cx="242570" cy="307340"/>
                </a:xfrm>
                <a:prstGeom prst="rect">
                  <a:avLst/>
                </a:prstGeom>
              </p:spPr>
            </p:pic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17CC7124-E632-1FBC-D659-33CFB58D82E2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517991" y="3314283"/>
                  <a:ext cx="242570" cy="307340"/>
                </a:xfrm>
                <a:prstGeom prst="rect">
                  <a:avLst/>
                </a:prstGeom>
              </p:spPr>
            </p:pic>
            <p:pic>
              <p:nvPicPr>
                <p:cNvPr id="15" name="圖片 14">
                  <a:extLst>
                    <a:ext uri="{FF2B5EF4-FFF2-40B4-BE49-F238E27FC236}">
                      <a16:creationId xmlns:a16="http://schemas.microsoft.com/office/drawing/2014/main" id="{CD2243F1-5CE1-52F7-98F8-D700E824A2E3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228719" y="3308015"/>
                  <a:ext cx="242570" cy="307340"/>
                </a:xfrm>
                <a:prstGeom prst="rect">
                  <a:avLst/>
                </a:prstGeom>
              </p:spPr>
            </p:pic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7654A076-C5B3-4E3F-C78E-DA7C9CC63048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523833" y="3605072"/>
                  <a:ext cx="242570" cy="307340"/>
                </a:xfrm>
                <a:prstGeom prst="rect">
                  <a:avLst/>
                </a:prstGeom>
              </p:spPr>
            </p:pic>
            <p:pic>
              <p:nvPicPr>
                <p:cNvPr id="17" name="圖片 16">
                  <a:extLst>
                    <a:ext uri="{FF2B5EF4-FFF2-40B4-BE49-F238E27FC236}">
                      <a16:creationId xmlns:a16="http://schemas.microsoft.com/office/drawing/2014/main" id="{F881A5DF-6E92-E3B1-D843-30C24D4209EF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542756" y="3940786"/>
                  <a:ext cx="242570" cy="307340"/>
                </a:xfrm>
                <a:prstGeom prst="rect">
                  <a:avLst/>
                </a:prstGeom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B54EEDA3-4C0E-B072-FD80-D9A057E30E10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214178" y="3595190"/>
                  <a:ext cx="242570" cy="307340"/>
                </a:xfrm>
                <a:prstGeom prst="rect">
                  <a:avLst/>
                </a:prstGeom>
              </p:spPr>
            </p:pic>
            <p:pic>
              <p:nvPicPr>
                <p:cNvPr id="19" name="圖片 18">
                  <a:extLst>
                    <a:ext uri="{FF2B5EF4-FFF2-40B4-BE49-F238E27FC236}">
                      <a16:creationId xmlns:a16="http://schemas.microsoft.com/office/drawing/2014/main" id="{07931B7E-EAF7-4B10-00FF-825361FE198C}"/>
                    </a:ext>
                  </a:extLst>
                </p:cNvPr>
                <p:cNvPicPr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97" t="7592" r="34991" b="51745"/>
                <a:stretch/>
              </p:blipFill>
              <p:spPr>
                <a:xfrm>
                  <a:off x="4235450" y="3902176"/>
                  <a:ext cx="242570" cy="307340"/>
                </a:xfrm>
                <a:prstGeom prst="rect">
                  <a:avLst/>
                </a:prstGeom>
              </p:spPr>
            </p:pic>
          </p:grpSp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0222E4EA-C710-3A1F-AD19-8B77C3320237}"/>
                  </a:ext>
                </a:extLst>
              </p:cNvPr>
              <p:cNvSpPr/>
              <p:nvPr/>
            </p:nvSpPr>
            <p:spPr>
              <a:xfrm>
                <a:off x="11500790" y="2352187"/>
                <a:ext cx="179994" cy="17999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E9328104-51A8-CCF4-999D-C5CAD8861C79}"/>
                  </a:ext>
                </a:extLst>
              </p:cNvPr>
              <p:cNvSpPr txBox="1"/>
              <p:nvPr/>
            </p:nvSpPr>
            <p:spPr>
              <a:xfrm>
                <a:off x="11698904" y="2275255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一般車位</a:t>
                </a:r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E49A2B84-8441-F32B-63B9-8D56D80CCCAE}"/>
                  </a:ext>
                </a:extLst>
              </p:cNvPr>
              <p:cNvSpPr/>
              <p:nvPr/>
            </p:nvSpPr>
            <p:spPr>
              <a:xfrm>
                <a:off x="11500790" y="2659964"/>
                <a:ext cx="179994" cy="179994"/>
              </a:xfrm>
              <a:prstGeom prst="ellipse">
                <a:avLst/>
              </a:prstGeom>
              <a:solidFill>
                <a:schemeClr val="accent1">
                  <a:lumMod val="75000"/>
                  <a:lumOff val="25000"/>
                </a:schemeClr>
              </a:solidFill>
              <a:ln>
                <a:solidFill>
                  <a:schemeClr val="accent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14F28EB-045E-BD24-31B2-089DE6EFF2CC}"/>
                  </a:ext>
                </a:extLst>
              </p:cNvPr>
              <p:cNvSpPr txBox="1"/>
              <p:nvPr/>
            </p:nvSpPr>
            <p:spPr>
              <a:xfrm>
                <a:off x="11698904" y="2583032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電動車位</a:t>
                </a:r>
              </a:p>
            </p:txBody>
          </p:sp>
        </p:grpSp>
        <p:sp>
          <p:nvSpPr>
            <p:cNvPr id="32" name="箭號: 左-右雙向 31">
              <a:extLst>
                <a:ext uri="{FF2B5EF4-FFF2-40B4-BE49-F238E27FC236}">
                  <a16:creationId xmlns:a16="http://schemas.microsoft.com/office/drawing/2014/main" id="{91AEB6B5-5E68-EF66-9684-93A3F9667F9F}"/>
                </a:ext>
              </a:extLst>
            </p:cNvPr>
            <p:cNvSpPr/>
            <p:nvPr/>
          </p:nvSpPr>
          <p:spPr>
            <a:xfrm>
              <a:off x="10355620" y="2054830"/>
              <a:ext cx="1203039" cy="718365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出入口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</a:p>
          </p:txBody>
        </p:sp>
        <p:sp>
          <p:nvSpPr>
            <p:cNvPr id="42" name="箭號: 左-右雙向 41">
              <a:extLst>
                <a:ext uri="{FF2B5EF4-FFF2-40B4-BE49-F238E27FC236}">
                  <a16:creationId xmlns:a16="http://schemas.microsoft.com/office/drawing/2014/main" id="{EEEF58CF-BEAA-7C3A-A9F1-B72B57D1A05C}"/>
                </a:ext>
              </a:extLst>
            </p:cNvPr>
            <p:cNvSpPr/>
            <p:nvPr/>
          </p:nvSpPr>
          <p:spPr>
            <a:xfrm>
              <a:off x="6947243" y="2059743"/>
              <a:ext cx="1203039" cy="718365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出入口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</a:p>
          </p:txBody>
        </p: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303774DD-8397-8B2A-EBBF-79289798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345" y="3478660"/>
            <a:ext cx="4107103" cy="3080327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0AEC5051-F495-1852-19F8-8FD76F82CD66}"/>
              </a:ext>
            </a:extLst>
          </p:cNvPr>
          <p:cNvSpPr txBox="1"/>
          <p:nvPr/>
        </p:nvSpPr>
        <p:spPr>
          <a:xfrm>
            <a:off x="9657180" y="3794672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Webcam 1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BFCE296-2528-8971-1B84-6FE685EC75D6}"/>
              </a:ext>
            </a:extLst>
          </p:cNvPr>
          <p:cNvSpPr txBox="1"/>
          <p:nvPr/>
        </p:nvSpPr>
        <p:spPr>
          <a:xfrm>
            <a:off x="10008748" y="5092191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Webcam 2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0854C7C-FA9F-4889-8059-3DF6B3F4BD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45" t="27295" r="46347" b="19933"/>
          <a:stretch/>
        </p:blipFill>
        <p:spPr>
          <a:xfrm>
            <a:off x="3765869" y="3478659"/>
            <a:ext cx="3518475" cy="3080327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E8B8BF26-EA90-493D-BD50-29CAD53FF343}"/>
              </a:ext>
            </a:extLst>
          </p:cNvPr>
          <p:cNvSpPr txBox="1"/>
          <p:nvPr/>
        </p:nvSpPr>
        <p:spPr>
          <a:xfrm>
            <a:off x="4298877" y="3982920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Webcam 3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F30C331-6C0D-4D9A-A419-241BA054FDDB}"/>
              </a:ext>
            </a:extLst>
          </p:cNvPr>
          <p:cNvSpPr txBox="1"/>
          <p:nvPr/>
        </p:nvSpPr>
        <p:spPr>
          <a:xfrm>
            <a:off x="4619719" y="5139054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Webcam 4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6"/>
          <p:cNvSpPr txBox="1">
            <a:spLocks noGrp="1"/>
          </p:cNvSpPr>
          <p:nvPr>
            <p:ph type="body" idx="1"/>
          </p:nvPr>
        </p:nvSpPr>
        <p:spPr>
          <a:xfrm>
            <a:off x="875201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zh-TW" altLang="en-US" sz="2000" dirty="0"/>
              <a:t>初始狀態</a:t>
            </a:r>
            <a:endParaRPr lang="en-US" altLang="zh-TW" sz="2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8495E50-9F48-837A-6CAC-985F10D2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636" y="1402772"/>
            <a:ext cx="8728364" cy="54552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FDE45D8-3772-09B0-6ECB-5132420B500C}"/>
              </a:ext>
            </a:extLst>
          </p:cNvPr>
          <p:cNvSpPr txBox="1"/>
          <p:nvPr/>
        </p:nvSpPr>
        <p:spPr>
          <a:xfrm>
            <a:off x="4378037" y="3228945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Server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630FB7-41A7-40C8-8C99-CB480C2244EB}"/>
              </a:ext>
            </a:extLst>
          </p:cNvPr>
          <p:cNvSpPr txBox="1"/>
          <p:nvPr/>
        </p:nvSpPr>
        <p:spPr>
          <a:xfrm>
            <a:off x="8471506" y="3065466"/>
            <a:ext cx="12862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</a:rPr>
              <a:t>Entrance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3D8289A-2711-4758-A54B-24373FF0DDE2}"/>
              </a:ext>
            </a:extLst>
          </p:cNvPr>
          <p:cNvSpPr txBox="1"/>
          <p:nvPr/>
        </p:nvSpPr>
        <p:spPr>
          <a:xfrm>
            <a:off x="8294722" y="4656932"/>
            <a:ext cx="12862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</a:rPr>
              <a:t>Exit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6"/>
          <p:cNvSpPr txBox="1">
            <a:spLocks noGrp="1"/>
          </p:cNvSpPr>
          <p:nvPr>
            <p:ph type="body" idx="1"/>
          </p:nvPr>
        </p:nvSpPr>
        <p:spPr>
          <a:xfrm>
            <a:off x="646111" y="2052918"/>
            <a:ext cx="270114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zh-TW" sz="2000" dirty="0"/>
              <a:t>2. </a:t>
            </a:r>
            <a:r>
              <a:rPr lang="zh-TW" altLang="en-US" sz="2000" dirty="0"/>
              <a:t>入口攝影機偵測到車輛車牌後，指定距離最近的空車位。</a:t>
            </a:r>
            <a:endParaRPr lang="en-US" altLang="zh-TW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F41E3F-B131-B847-FA26-1F736FE51D58}"/>
              </a:ext>
            </a:extLst>
          </p:cNvPr>
          <p:cNvSpPr txBox="1"/>
          <p:nvPr/>
        </p:nvSpPr>
        <p:spPr>
          <a:xfrm>
            <a:off x="3987827" y="4680211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Client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0F22AE-A5C7-4FF7-B0B8-35AAC68D9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4" b="5042"/>
          <a:stretch/>
        </p:blipFill>
        <p:spPr>
          <a:xfrm>
            <a:off x="3263526" y="1853248"/>
            <a:ext cx="8928474" cy="502345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59907C0-387A-5A75-AD37-CFCA3659B571}"/>
              </a:ext>
            </a:extLst>
          </p:cNvPr>
          <p:cNvSpPr txBox="1"/>
          <p:nvPr/>
        </p:nvSpPr>
        <p:spPr>
          <a:xfrm>
            <a:off x="4539239" y="2830493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Server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A84726-E550-8D8C-6D4A-6CFAC6B46552}"/>
              </a:ext>
            </a:extLst>
          </p:cNvPr>
          <p:cNvSpPr/>
          <p:nvPr/>
        </p:nvSpPr>
        <p:spPr>
          <a:xfrm>
            <a:off x="3197884" y="3429000"/>
            <a:ext cx="3741194" cy="645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9BDD4E-F1BD-E3B1-616F-FE8D852A45B5}"/>
              </a:ext>
            </a:extLst>
          </p:cNvPr>
          <p:cNvSpPr/>
          <p:nvPr/>
        </p:nvSpPr>
        <p:spPr>
          <a:xfrm>
            <a:off x="3399811" y="6405282"/>
            <a:ext cx="1340943" cy="401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E609DD-8D1E-41E0-BF3D-8FE66B9C54EA}"/>
              </a:ext>
            </a:extLst>
          </p:cNvPr>
          <p:cNvSpPr txBox="1"/>
          <p:nvPr/>
        </p:nvSpPr>
        <p:spPr>
          <a:xfrm>
            <a:off x="4740754" y="6375740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Client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2F429D4-D137-478B-B7D1-50722221184A}"/>
              </a:ext>
            </a:extLst>
          </p:cNvPr>
          <p:cNvSpPr/>
          <p:nvPr/>
        </p:nvSpPr>
        <p:spPr>
          <a:xfrm>
            <a:off x="10050834" y="2384747"/>
            <a:ext cx="2212632" cy="1474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148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6"/>
          <p:cNvSpPr txBox="1">
            <a:spLocks noGrp="1"/>
          </p:cNvSpPr>
          <p:nvPr>
            <p:ph type="body" idx="1"/>
          </p:nvPr>
        </p:nvSpPr>
        <p:spPr>
          <a:xfrm>
            <a:off x="646111" y="2052918"/>
            <a:ext cx="2701148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altLang="zh-TW" sz="2000" dirty="0"/>
              <a:t>2.</a:t>
            </a:r>
            <a:r>
              <a:rPr lang="zh-TW" altLang="en-US" sz="2000" dirty="0"/>
              <a:t> 入口攝影機偵測到車輛車牌後，指定距離最近的空車位。</a:t>
            </a:r>
            <a:endParaRPr lang="en-US" altLang="zh-TW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F41E3F-B131-B847-FA26-1F736FE51D58}"/>
              </a:ext>
            </a:extLst>
          </p:cNvPr>
          <p:cNvSpPr txBox="1"/>
          <p:nvPr/>
        </p:nvSpPr>
        <p:spPr>
          <a:xfrm>
            <a:off x="3743711" y="3868428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Client</a:t>
            </a:r>
            <a:endParaRPr lang="zh-TW" altLang="en-US" sz="20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59907C0-387A-5A75-AD37-CFCA3659B571}"/>
              </a:ext>
            </a:extLst>
          </p:cNvPr>
          <p:cNvSpPr txBox="1"/>
          <p:nvPr/>
        </p:nvSpPr>
        <p:spPr>
          <a:xfrm>
            <a:off x="3743711" y="1279259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Server</a:t>
            </a:r>
            <a:endParaRPr lang="zh-TW" altLang="en-US" sz="2000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F5A81C6-F2A0-42CF-B75B-BD3383EDF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" t="85867" r="79378" b="7032"/>
          <a:stretch/>
        </p:blipFill>
        <p:spPr>
          <a:xfrm>
            <a:off x="4552944" y="4449753"/>
            <a:ext cx="6106943" cy="129391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611CA15-1F4F-4C0D-A4DA-B443381EA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7" t="30189" r="66637" b="58616"/>
          <a:stretch/>
        </p:blipFill>
        <p:spPr>
          <a:xfrm>
            <a:off x="4552944" y="1787618"/>
            <a:ext cx="6903928" cy="129391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824BE21-2616-4164-BB8F-D353B50B54DC}"/>
              </a:ext>
            </a:extLst>
          </p:cNvPr>
          <p:cNvCxnSpPr/>
          <p:nvPr/>
        </p:nvCxnSpPr>
        <p:spPr>
          <a:xfrm>
            <a:off x="7525512" y="1353312"/>
            <a:ext cx="365760" cy="813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BCE44A-A76D-4E20-B813-E8C2A7537B8E}"/>
              </a:ext>
            </a:extLst>
          </p:cNvPr>
          <p:cNvSpPr txBox="1"/>
          <p:nvPr/>
        </p:nvSpPr>
        <p:spPr>
          <a:xfrm>
            <a:off x="7002911" y="1045535"/>
            <a:ext cx="1207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停車位置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96965B7-8289-4205-A677-04E9F056EC6B}"/>
              </a:ext>
            </a:extLst>
          </p:cNvPr>
          <p:cNvCxnSpPr>
            <a:cxnSpLocks/>
          </p:cNvCxnSpPr>
          <p:nvPr/>
        </p:nvCxnSpPr>
        <p:spPr>
          <a:xfrm>
            <a:off x="8740342" y="1386286"/>
            <a:ext cx="0" cy="780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F9389F7-0864-4803-891D-3B5D98A3E359}"/>
              </a:ext>
            </a:extLst>
          </p:cNvPr>
          <p:cNvSpPr txBox="1"/>
          <p:nvPr/>
        </p:nvSpPr>
        <p:spPr>
          <a:xfrm>
            <a:off x="8067597" y="852727"/>
            <a:ext cx="1345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是否為電動車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(1: </a:t>
            </a:r>
            <a:r>
              <a:rPr lang="zh-TW" altLang="en-US" dirty="0">
                <a:solidFill>
                  <a:srgbClr val="FF0000"/>
                </a:solidFill>
              </a:rPr>
              <a:t>是，</a:t>
            </a:r>
            <a:r>
              <a:rPr lang="en-US" altLang="zh-TW" dirty="0">
                <a:solidFill>
                  <a:srgbClr val="FF0000"/>
                </a:solidFill>
              </a:rPr>
              <a:t>0: </a:t>
            </a:r>
            <a:r>
              <a:rPr lang="zh-TW" altLang="en-US" dirty="0">
                <a:solidFill>
                  <a:srgbClr val="FF0000"/>
                </a:solidFill>
              </a:rPr>
              <a:t>否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4DC0EE-3212-4289-860B-26343211554E}"/>
              </a:ext>
            </a:extLst>
          </p:cNvPr>
          <p:cNvCxnSpPr>
            <a:cxnSpLocks/>
          </p:cNvCxnSpPr>
          <p:nvPr/>
        </p:nvCxnSpPr>
        <p:spPr>
          <a:xfrm>
            <a:off x="9816286" y="1353312"/>
            <a:ext cx="0" cy="780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80D49D-32DA-4872-AA29-917D5C7A5FFC}"/>
              </a:ext>
            </a:extLst>
          </p:cNvPr>
          <p:cNvSpPr txBox="1"/>
          <p:nvPr/>
        </p:nvSpPr>
        <p:spPr>
          <a:xfrm>
            <a:off x="9383902" y="1007841"/>
            <a:ext cx="1207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入場時間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98D35E7-C21C-49AD-BFCE-9BF97FA2FB6D}"/>
              </a:ext>
            </a:extLst>
          </p:cNvPr>
          <p:cNvCxnSpPr>
            <a:cxnSpLocks/>
          </p:cNvCxnSpPr>
          <p:nvPr/>
        </p:nvCxnSpPr>
        <p:spPr>
          <a:xfrm flipH="1" flipV="1">
            <a:off x="4912054" y="2761237"/>
            <a:ext cx="226874" cy="60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B554616-20AF-4D75-866E-FD7AFA83EBD3}"/>
              </a:ext>
            </a:extLst>
          </p:cNvPr>
          <p:cNvSpPr txBox="1"/>
          <p:nvPr/>
        </p:nvSpPr>
        <p:spPr>
          <a:xfrm>
            <a:off x="4572126" y="3386772"/>
            <a:ext cx="1253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剩餘電動車位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015CBBD-04F6-498D-A720-9D71E70165D4}"/>
              </a:ext>
            </a:extLst>
          </p:cNvPr>
          <p:cNvCxnSpPr>
            <a:cxnSpLocks/>
          </p:cNvCxnSpPr>
          <p:nvPr/>
        </p:nvCxnSpPr>
        <p:spPr>
          <a:xfrm flipH="1" flipV="1">
            <a:off x="5865064" y="2710515"/>
            <a:ext cx="226874" cy="604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A571AD7-8BE3-4D6D-9145-0FF4D3795C5A}"/>
              </a:ext>
            </a:extLst>
          </p:cNvPr>
          <p:cNvSpPr txBox="1"/>
          <p:nvPr/>
        </p:nvSpPr>
        <p:spPr>
          <a:xfrm>
            <a:off x="5825622" y="3386771"/>
            <a:ext cx="1253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剩餘燃油車位</a:t>
            </a:r>
          </a:p>
        </p:txBody>
      </p:sp>
    </p:spTree>
    <p:extLst>
      <p:ext uri="{BB962C8B-B14F-4D97-AF65-F5344CB8AC3E}">
        <p14:creationId xmlns:p14="http://schemas.microsoft.com/office/powerpoint/2010/main" val="320062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6"/>
          <p:cNvSpPr txBox="1">
            <a:spLocks noGrp="1"/>
          </p:cNvSpPr>
          <p:nvPr>
            <p:ph type="body" idx="1"/>
          </p:nvPr>
        </p:nvSpPr>
        <p:spPr>
          <a:xfrm>
            <a:off x="733857" y="2062155"/>
            <a:ext cx="1846327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indent="0">
              <a:spcBef>
                <a:spcPts val="0"/>
              </a:spcBef>
              <a:buSzPts val="1600"/>
              <a:buNone/>
            </a:pPr>
            <a:r>
              <a:rPr lang="en-US" altLang="zh-TW" sz="2000" dirty="0"/>
              <a:t>3. </a:t>
            </a:r>
            <a:r>
              <a:rPr lang="zh-TW" altLang="en-US" sz="2000" dirty="0"/>
              <a:t>確認停車後對應燈亮。</a:t>
            </a:r>
            <a:endParaRPr lang="en-US" altLang="zh-TW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BB4B86-E4BB-0085-72BA-505DEFDBF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3"/>
          <a:stretch/>
        </p:blipFill>
        <p:spPr>
          <a:xfrm>
            <a:off x="2580185" y="0"/>
            <a:ext cx="9611816" cy="6858001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05F75A2-BB4F-4D0B-90DF-4B6AFBE20A26}"/>
              </a:ext>
            </a:extLst>
          </p:cNvPr>
          <p:cNvCxnSpPr>
            <a:cxnSpLocks/>
          </p:cNvCxnSpPr>
          <p:nvPr/>
        </p:nvCxnSpPr>
        <p:spPr>
          <a:xfrm>
            <a:off x="3556000" y="3048000"/>
            <a:ext cx="701964" cy="4802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20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6588A2D-C077-4982-9A0B-3BB06F10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616" y="1700784"/>
            <a:ext cx="9168384" cy="5157216"/>
          </a:xfrm>
          <a:prstGeom prst="rect">
            <a:avLst/>
          </a:prstGeom>
        </p:spPr>
      </p:pic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6"/>
          <p:cNvSpPr txBox="1">
            <a:spLocks noGrp="1"/>
          </p:cNvSpPr>
          <p:nvPr>
            <p:ph type="body" idx="1"/>
          </p:nvPr>
        </p:nvSpPr>
        <p:spPr>
          <a:xfrm>
            <a:off x="786042" y="2052918"/>
            <a:ext cx="2206540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indent="0">
              <a:spcBef>
                <a:spcPts val="0"/>
              </a:spcBef>
              <a:buSzPts val="1600"/>
              <a:buNone/>
            </a:pPr>
            <a:r>
              <a:rPr lang="en-US" altLang="zh-TW" sz="2000" dirty="0"/>
              <a:t>4. </a:t>
            </a:r>
            <a:r>
              <a:rPr lang="zh-TW" altLang="en-US" sz="2000" dirty="0"/>
              <a:t>繳費時顯示車輛</a:t>
            </a:r>
            <a:r>
              <a:rPr lang="zh-TW" altLang="en-US" sz="2000"/>
              <a:t>資訊。</a:t>
            </a:r>
            <a:endParaRPr lang="en-US" altLang="zh-TW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0FC178-D7D5-4FF3-5593-585A2173B861}"/>
              </a:ext>
            </a:extLst>
          </p:cNvPr>
          <p:cNvSpPr/>
          <p:nvPr/>
        </p:nvSpPr>
        <p:spPr>
          <a:xfrm>
            <a:off x="2992582" y="2967182"/>
            <a:ext cx="3232727" cy="1019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CA0ED7D-D9C7-600F-8CA3-8F3B8E7B5F98}"/>
              </a:ext>
            </a:extLst>
          </p:cNvPr>
          <p:cNvSpPr/>
          <p:nvPr/>
        </p:nvSpPr>
        <p:spPr>
          <a:xfrm>
            <a:off x="2916197" y="5743660"/>
            <a:ext cx="1783819" cy="785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7089712-B849-4AF5-B7DE-F46082F0D8DB}"/>
              </a:ext>
            </a:extLst>
          </p:cNvPr>
          <p:cNvSpPr txBox="1"/>
          <p:nvPr/>
        </p:nvSpPr>
        <p:spPr>
          <a:xfrm>
            <a:off x="4456943" y="2492434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Server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1FDA101-E602-49EE-A120-9367CAC75ED5}"/>
              </a:ext>
            </a:extLst>
          </p:cNvPr>
          <p:cNvSpPr txBox="1"/>
          <p:nvPr/>
        </p:nvSpPr>
        <p:spPr>
          <a:xfrm>
            <a:off x="4658458" y="6037681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Client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6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6588A2D-C077-4982-9A0B-3BB06F102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0" t="79255" r="73040" b="5674"/>
          <a:stretch/>
        </p:blipFill>
        <p:spPr>
          <a:xfrm>
            <a:off x="4392380" y="4268538"/>
            <a:ext cx="6660222" cy="2249424"/>
          </a:xfrm>
          <a:prstGeom prst="rect">
            <a:avLst/>
          </a:prstGeom>
        </p:spPr>
      </p:pic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" name="Google Shape;101;p6"/>
          <p:cNvSpPr txBox="1">
            <a:spLocks noGrp="1"/>
          </p:cNvSpPr>
          <p:nvPr>
            <p:ph type="body" idx="1"/>
          </p:nvPr>
        </p:nvSpPr>
        <p:spPr>
          <a:xfrm>
            <a:off x="786042" y="2052918"/>
            <a:ext cx="2206540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indent="0">
              <a:spcBef>
                <a:spcPts val="0"/>
              </a:spcBef>
              <a:buSzPts val="1600"/>
              <a:buNone/>
            </a:pPr>
            <a:r>
              <a:rPr lang="en-US" altLang="zh-TW" sz="2000" dirty="0"/>
              <a:t>4. </a:t>
            </a:r>
            <a:r>
              <a:rPr lang="zh-TW" altLang="en-US" sz="2000" dirty="0"/>
              <a:t>繳費時顯示車輛資訊。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270FA3-F065-4A23-90F7-5B949BB43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67" r="67450" b="53867"/>
          <a:stretch/>
        </p:blipFill>
        <p:spPr>
          <a:xfrm>
            <a:off x="4392380" y="1690981"/>
            <a:ext cx="5135668" cy="211816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846FF51-B82B-4114-8DE7-40AAA87359F3}"/>
              </a:ext>
            </a:extLst>
          </p:cNvPr>
          <p:cNvSpPr txBox="1"/>
          <p:nvPr/>
        </p:nvSpPr>
        <p:spPr>
          <a:xfrm>
            <a:off x="3743711" y="3868428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Client</a:t>
            </a:r>
            <a:endParaRPr lang="zh-TW" altLang="en-US" sz="20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A387D41-84F2-41B1-BEAE-A5ADE9DC46AC}"/>
              </a:ext>
            </a:extLst>
          </p:cNvPr>
          <p:cNvSpPr txBox="1"/>
          <p:nvPr/>
        </p:nvSpPr>
        <p:spPr>
          <a:xfrm>
            <a:off x="3743711" y="1279259"/>
            <a:ext cx="108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Server</a:t>
            </a:r>
            <a:endParaRPr lang="zh-TW" altLang="en-US" sz="20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92464A-93FC-44BA-BBDD-1A6422ADDE1F}"/>
              </a:ext>
            </a:extLst>
          </p:cNvPr>
          <p:cNvSpPr txBox="1"/>
          <p:nvPr/>
        </p:nvSpPr>
        <p:spPr>
          <a:xfrm>
            <a:off x="6000377" y="2366916"/>
            <a:ext cx="1207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車牌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25A832-9B20-4D48-ACAF-17F487FF3CE4}"/>
              </a:ext>
            </a:extLst>
          </p:cNvPr>
          <p:cNvSpPr txBox="1"/>
          <p:nvPr/>
        </p:nvSpPr>
        <p:spPr>
          <a:xfrm>
            <a:off x="6000377" y="2542455"/>
            <a:ext cx="1207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停車位置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EEE68CB-7A48-4FFB-99E3-04002E7D7CD3}"/>
              </a:ext>
            </a:extLst>
          </p:cNvPr>
          <p:cNvSpPr txBox="1"/>
          <p:nvPr/>
        </p:nvSpPr>
        <p:spPr>
          <a:xfrm>
            <a:off x="6000377" y="2747467"/>
            <a:ext cx="1207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停車時長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80E3839-647D-4DBE-ADB2-A3EC2CC73400}"/>
              </a:ext>
            </a:extLst>
          </p:cNvPr>
          <p:cNvSpPr txBox="1"/>
          <p:nvPr/>
        </p:nvSpPr>
        <p:spPr>
          <a:xfrm>
            <a:off x="6000377" y="2942565"/>
            <a:ext cx="1207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停車費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4712324-B06D-40F3-815C-2BB398D5EC5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535303" y="2520805"/>
            <a:ext cx="465074" cy="50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C96271E-F836-41C9-A70F-8583B1EA366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002310" y="2696344"/>
            <a:ext cx="998067" cy="36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4E852CE-2546-4984-82F4-3931419B74AE}"/>
              </a:ext>
            </a:extLst>
          </p:cNvPr>
          <p:cNvCxnSpPr>
            <a:endCxn id="15" idx="1"/>
          </p:cNvCxnSpPr>
          <p:nvPr/>
        </p:nvCxnSpPr>
        <p:spPr>
          <a:xfrm>
            <a:off x="5535303" y="3025771"/>
            <a:ext cx="465074" cy="70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7CFC1958-6F1C-46D4-BB3B-7BF41A0A85F3}"/>
              </a:ext>
            </a:extLst>
          </p:cNvPr>
          <p:cNvCxnSpPr>
            <a:endCxn id="14" idx="1"/>
          </p:cNvCxnSpPr>
          <p:nvPr/>
        </p:nvCxnSpPr>
        <p:spPr>
          <a:xfrm>
            <a:off x="5823799" y="2901355"/>
            <a:ext cx="17657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95760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550</Words>
  <Application>Microsoft Office PowerPoint</Application>
  <PresentationFormat>寬螢幕</PresentationFormat>
  <Paragraphs>81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Century Gothic</vt:lpstr>
      <vt:lpstr>Arial</vt:lpstr>
      <vt:lpstr>Roboto</vt:lpstr>
      <vt:lpstr>微軟正黑體</vt:lpstr>
      <vt:lpstr>Merriweather</vt:lpstr>
      <vt:lpstr>微軟正黑體</vt:lpstr>
      <vt:lpstr>Paradigm</vt:lpstr>
      <vt:lpstr>期末專題報告</vt:lpstr>
      <vt:lpstr>系統說明</vt:lpstr>
      <vt:lpstr>硬體架構 (含I/O)</vt:lpstr>
      <vt:lpstr>流程</vt:lpstr>
      <vt:lpstr>流程</vt:lpstr>
      <vt:lpstr>流程</vt:lpstr>
      <vt:lpstr>流程</vt:lpstr>
      <vt:lpstr>流程</vt:lpstr>
      <vt:lpstr>流程</vt:lpstr>
      <vt:lpstr>流程</vt:lpstr>
      <vt:lpstr>流程</vt:lpstr>
      <vt:lpstr>流程</vt:lpstr>
      <vt:lpstr>流程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期末專題簡報範本</dc:title>
  <dc:creator>黃育綸</dc:creator>
  <cp:lastModifiedBy>思諭</cp:lastModifiedBy>
  <cp:revision>108</cp:revision>
  <dcterms:created xsi:type="dcterms:W3CDTF">2023-05-23T07:35:49Z</dcterms:created>
  <dcterms:modified xsi:type="dcterms:W3CDTF">2024-06-06T12:56:49Z</dcterms:modified>
</cp:coreProperties>
</file>